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slideLayout" Target="../slideLayouts/slideLayout4.xml"/><Relationship Id="rId7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slideLayout" Target="../slideLayouts/slideLayout9.xml"/><Relationship Id="rId10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40456"/>
            <a:ext cx="7556421" cy="23388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Latent Space Representation using AE &amp; VAE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441948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Explore how Autoencoders (AEs) and Variational Autoencoders (VAEs) learn compact data representations. We will visualize their latent spaces and compare reconstruction capabilities, concluding with latent vector arithmetic for generative insights.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612624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Presented by Raga Manasa from GITAMW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679346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Presentation Objectives</a:t>
            </a:r>
            <a:endParaRPr lang="en-US" sz="4900" dirty="0"/>
          </a:p>
        </p:txBody>
      </p:sp>
      <p:sp>
        <p:nvSpPr>
          <p:cNvPr id="3" name="Shape 1"/>
          <p:cNvSpPr/>
          <p:nvPr/>
        </p:nvSpPr>
        <p:spPr>
          <a:xfrm>
            <a:off x="793790" y="206061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61834" y="2081867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900" dirty="0"/>
          </a:p>
        </p:txBody>
      </p:sp>
      <p:sp>
        <p:nvSpPr>
          <p:cNvPr id="5" name="Text 3"/>
          <p:cNvSpPr/>
          <p:nvPr/>
        </p:nvSpPr>
        <p:spPr>
          <a:xfrm>
            <a:off x="1530906" y="213848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Build Autoencoders</a:t>
            </a:r>
            <a:endParaRPr lang="en-US" sz="2450" dirty="0"/>
          </a:p>
        </p:txBody>
      </p:sp>
      <p:sp>
        <p:nvSpPr>
          <p:cNvPr id="6" name="Text 4"/>
          <p:cNvSpPr/>
          <p:nvPr/>
        </p:nvSpPr>
        <p:spPr>
          <a:xfrm>
            <a:off x="1530906" y="2664500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Construct both Autoencoder and Variational Autoencoder models.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93790" y="348103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861834" y="3502283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900" dirty="0"/>
          </a:p>
        </p:txBody>
      </p:sp>
      <p:sp>
        <p:nvSpPr>
          <p:cNvPr id="9" name="Text 7"/>
          <p:cNvSpPr/>
          <p:nvPr/>
        </p:nvSpPr>
        <p:spPr>
          <a:xfrm>
            <a:off x="1530906" y="3558897"/>
            <a:ext cx="3201829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Visualize Latent Space</a:t>
            </a:r>
            <a:endParaRPr lang="en-US" sz="2450" dirty="0"/>
          </a:p>
        </p:txBody>
      </p:sp>
      <p:sp>
        <p:nvSpPr>
          <p:cNvPr id="10" name="Text 8"/>
          <p:cNvSpPr/>
          <p:nvPr/>
        </p:nvSpPr>
        <p:spPr>
          <a:xfrm>
            <a:off x="1530906" y="4084915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Map and visualize the learned latent representations.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90144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61834" y="4922699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900" dirty="0"/>
          </a:p>
        </p:txBody>
      </p:sp>
      <p:sp>
        <p:nvSpPr>
          <p:cNvPr id="13" name="Text 11"/>
          <p:cNvSpPr/>
          <p:nvPr/>
        </p:nvSpPr>
        <p:spPr>
          <a:xfrm>
            <a:off x="1530906" y="4979313"/>
            <a:ext cx="3720465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Compare Reconstructions</a:t>
            </a:r>
            <a:endParaRPr lang="en-US" sz="2450" dirty="0"/>
          </a:p>
        </p:txBody>
      </p:sp>
      <p:sp>
        <p:nvSpPr>
          <p:cNvPr id="14" name="Text 12"/>
          <p:cNvSpPr/>
          <p:nvPr/>
        </p:nvSpPr>
        <p:spPr>
          <a:xfrm>
            <a:off x="1530906" y="5505331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Evaluate reconstruction quality from each model.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632186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61834" y="6343114"/>
            <a:ext cx="374213" cy="467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900" dirty="0"/>
          </a:p>
        </p:txBody>
      </p:sp>
      <p:sp>
        <p:nvSpPr>
          <p:cNvPr id="17" name="Text 15"/>
          <p:cNvSpPr/>
          <p:nvPr/>
        </p:nvSpPr>
        <p:spPr>
          <a:xfrm>
            <a:off x="1530906" y="6399728"/>
            <a:ext cx="380833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Perform Latent Arithmetic</a:t>
            </a:r>
            <a:endParaRPr lang="en-US" sz="2450" dirty="0"/>
          </a:p>
        </p:txBody>
      </p:sp>
      <p:sp>
        <p:nvSpPr>
          <p:cNvPr id="18" name="Text 16"/>
          <p:cNvSpPr/>
          <p:nvPr/>
        </p:nvSpPr>
        <p:spPr>
          <a:xfrm>
            <a:off x="1530906" y="6925747"/>
            <a:ext cx="123057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Experiment with arithmetic operations on latent vectors.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130" y="1866900"/>
            <a:ext cx="4625340" cy="44958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72465" y="528876"/>
            <a:ext cx="5970270" cy="13208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Autoencoder (AE) Architecture</a:t>
            </a:r>
            <a:endParaRPr lang="en-US" sz="41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465" y="2137886"/>
            <a:ext cx="960715" cy="1751767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1825228" y="232993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Encoder Design</a:t>
            </a:r>
            <a:endParaRPr lang="en-US" sz="2050" dirty="0"/>
          </a:p>
        </p:txBody>
      </p:sp>
      <p:sp>
        <p:nvSpPr>
          <p:cNvPr id="7" name="Text 2"/>
          <p:cNvSpPr/>
          <p:nvPr/>
        </p:nvSpPr>
        <p:spPr>
          <a:xfrm>
            <a:off x="1825228" y="2775347"/>
            <a:ext cx="4817507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encoder compresses input data into a lower-dimensional latent space. It uses convolutional layers with ReLU activations.</a:t>
            </a:r>
            <a:endParaRPr lang="en-US" sz="15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465" y="3889653"/>
            <a:ext cx="960715" cy="205918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1825228" y="4081701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Decoder Design</a:t>
            </a:r>
            <a:endParaRPr lang="en-US" sz="2050" dirty="0"/>
          </a:p>
        </p:txBody>
      </p:sp>
      <p:sp>
        <p:nvSpPr>
          <p:cNvPr id="10" name="Text 4"/>
          <p:cNvSpPr/>
          <p:nvPr/>
        </p:nvSpPr>
        <p:spPr>
          <a:xfrm>
            <a:off x="1825228" y="4527113"/>
            <a:ext cx="4817507" cy="12296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decoder reconstructs data from the latent space back to its original form. It employs transposed convolutional layers and sigmoid activation for output.</a:t>
            </a:r>
            <a:endParaRPr lang="en-US" sz="15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465" y="5948839"/>
            <a:ext cx="960715" cy="1751767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825228" y="6140887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Loss Function</a:t>
            </a:r>
            <a:endParaRPr lang="en-US" sz="2050" dirty="0"/>
          </a:p>
        </p:txBody>
      </p:sp>
      <p:sp>
        <p:nvSpPr>
          <p:cNvPr id="13" name="Text 6"/>
          <p:cNvSpPr/>
          <p:nvPr/>
        </p:nvSpPr>
        <p:spPr>
          <a:xfrm>
            <a:off x="1825228" y="6586299"/>
            <a:ext cx="4817507" cy="922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Mean Squared Error (MSE) measures the difference between original and reconstructed inputs. It guides the model's learning process.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0812" y="613529"/>
            <a:ext cx="12367617" cy="7668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000"/>
              </a:lnSpc>
              <a:buNone/>
            </a:pPr>
            <a:r>
              <a:rPr lang="en-US" sz="48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Variational Autoencoder (VAE) Architecture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780812" y="1937980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Differences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80812" y="2544485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VAEs map inputs to a distribution (mean μ and variance σ) in latent space. This contrasts with AE's fixed point representation.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0812" y="3838337"/>
            <a:ext cx="3067645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KL Divergence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780812" y="4444841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 loss component that regularizes the latent distribution. It ensures the learned distribution is close to a standard normal distribution.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80812" y="5738693"/>
            <a:ext cx="3617952" cy="3835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Reparameterization Trick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780812" y="6345198"/>
            <a:ext cx="6262211" cy="1070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technique allows backpropagation through the sampling process. It enables training of the mean and variance parameters effectively.</a:t>
            </a:r>
            <a:endParaRPr lang="en-US" sz="17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4997" y="1965960"/>
            <a:ext cx="6147792" cy="334339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5079" y="498991"/>
            <a:ext cx="4990148" cy="623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Training Loss Curves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79" y="1485543"/>
            <a:ext cx="7941945" cy="49674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5079" y="6657023"/>
            <a:ext cx="1336024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35079" y="7151370"/>
            <a:ext cx="1336024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AE loss converges smoothly, indicating stable reconstruction learning. VAE loss shows higher initial values due to the added KL divergence term, but also converges effectively.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3559"/>
            <a:ext cx="7588210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Latent Space Visualization</a:t>
            </a:r>
            <a:endParaRPr lang="en-US" sz="4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086808"/>
            <a:ext cx="5486400" cy="33907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61077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AE Latent Space</a:t>
            </a:r>
            <a:endParaRPr lang="en-US" sz="2450" dirty="0"/>
          </a:p>
        </p:txBody>
      </p:sp>
      <p:sp>
        <p:nvSpPr>
          <p:cNvPr id="5" name="Text 2"/>
          <p:cNvSpPr/>
          <p:nvPr/>
        </p:nvSpPr>
        <p:spPr>
          <a:xfrm>
            <a:off x="793790" y="6287095"/>
            <a:ext cx="637960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PCA or t-SNE plots for AE often show dense, distinct clusters. This suggests good discrimination but limited generative continuity.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884" y="2086808"/>
            <a:ext cx="5486519" cy="33909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576119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VAE Latent Space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7456884" y="6287214"/>
            <a:ext cx="637972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 VAEs, the latent space is typically more spread out and continuous. This facilitates smoother interpolations and diverse generation.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4733" y="570190"/>
            <a:ext cx="6072783" cy="711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Reconstruction Results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733" y="1592461"/>
            <a:ext cx="11130439" cy="460748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24733" y="6432828"/>
            <a:ext cx="13180933" cy="3312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24733" y="6996946"/>
            <a:ext cx="13180933" cy="662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 reconstructions are often sharper but less diverse. VAE reconstructions are smoother and capture more global features, showcasing their generative capabilities.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9145"/>
            <a:ext cx="13042821" cy="15592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Latent Vector Arithmetic &amp; Comparative Analysis</a:t>
            </a:r>
            <a:endParaRPr lang="en-US" sz="4900" dirty="0"/>
          </a:p>
        </p:txBody>
      </p:sp>
      <p:sp>
        <p:nvSpPr>
          <p:cNvPr id="3" name="Text 1"/>
          <p:cNvSpPr/>
          <p:nvPr/>
        </p:nvSpPr>
        <p:spPr>
          <a:xfrm>
            <a:off x="1573649" y="2792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Interpolation</a:t>
            </a:r>
            <a:endParaRPr lang="en-US" sz="2450" dirty="0"/>
          </a:p>
        </p:txBody>
      </p:sp>
      <p:sp>
        <p:nvSpPr>
          <p:cNvPr id="4" name="Text 2"/>
          <p:cNvSpPr/>
          <p:nvPr/>
        </p:nvSpPr>
        <p:spPr>
          <a:xfrm>
            <a:off x="793790" y="3318034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Linear interpolation between two latent vectors generates smooth transitions. For instance, transforming a digit '3' into an '8'.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838688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731" y="3601760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792016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VAE's Smoothness</a:t>
            </a:r>
            <a:endParaRPr lang="en-US" sz="2450" dirty="0"/>
          </a:p>
        </p:txBody>
      </p:sp>
      <p:sp>
        <p:nvSpPr>
          <p:cNvPr id="8" name="Text 4"/>
          <p:cNvSpPr/>
          <p:nvPr/>
        </p:nvSpPr>
        <p:spPr>
          <a:xfrm>
            <a:off x="9937790" y="3318034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VAEs excel in producing visually consistent interpolations. This highlights the continuous nature of their learned latent space.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838688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2604" y="399026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109805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Insights Gained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937790" y="5635823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Latent arithmetic reveals how models understand semantic relationships. VAEs are better suited for generative tasks due to their structured latent space.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838688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4103" y="6216134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399818" y="5291257"/>
            <a:ext cx="3292673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Comparative Summary</a:t>
            </a:r>
            <a:endParaRPr lang="en-US" sz="2450" dirty="0"/>
          </a:p>
        </p:txBody>
      </p:sp>
      <p:sp>
        <p:nvSpPr>
          <p:cNvPr id="16" name="Text 8"/>
          <p:cNvSpPr/>
          <p:nvPr/>
        </p:nvSpPr>
        <p:spPr>
          <a:xfrm>
            <a:off x="793790" y="5817275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AEs are great for compression and specific reconstruction. VAEs are superior for generating new, diverse, and realistic data samples.</a:t>
            </a:r>
            <a:endParaRPr lang="en-US" sz="1750" dirty="0"/>
          </a:p>
        </p:txBody>
      </p:sp>
      <p:pic>
        <p:nvPicPr>
          <p:cNvPr id="17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838688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38230" y="5827633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24989"/>
            <a:ext cx="8133398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                                    Thank You</a:t>
            </a:r>
            <a:endParaRPr lang="en-US" sz="4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2025-07-10T08:55:34Z</dcterms:created>
  <dcterms:modified xsi:type="dcterms:W3CDTF">2025-07-10T08:55:34Z</dcterms:modified>
</cp:coreProperties>
</file>